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147380034" r:id="rId3"/>
    <p:sldId id="2147380018" r:id="rId4"/>
    <p:sldId id="2147380019" r:id="rId5"/>
    <p:sldId id="2147380020" r:id="rId6"/>
    <p:sldId id="445" r:id="rId7"/>
    <p:sldId id="2147380031" r:id="rId8"/>
    <p:sldId id="2147379971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1" roundtripDataSignature="AMtx7mhfIsQnz4i3rXhF/iroGCXHiuk7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4A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4957" autoAdjust="0"/>
  </p:normalViewPr>
  <p:slideViewPr>
    <p:cSldViewPr snapToGrid="0">
      <p:cViewPr varScale="1">
        <p:scale>
          <a:sx n="61" d="100"/>
          <a:sy n="61" d="100"/>
        </p:scale>
        <p:origin x="485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82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8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1F13C6-6E0A-467C-A95F-AFC1D1730607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5238A7C8-9A26-4907-BB44-BD824E23D0DA}">
      <dgm:prSet phldrT="[Text]" custT="1"/>
      <dgm:spPr/>
      <dgm:t>
        <a:bodyPr/>
        <a:lstStyle/>
        <a:p>
          <a:r>
            <a:rPr lang="vi-VN" sz="2000" b="1" dirty="0">
              <a:latin typeface="Cambria" panose="02040503050406030204" pitchFamily="18" charset="0"/>
              <a:ea typeface="Cambria" panose="02040503050406030204" pitchFamily="18" charset="0"/>
            </a:rPr>
            <a:t>BƯỚC 2 &amp; 3: THỰC HÀNH VÀ SỨC MẠNH CỦA PHẢN HỒI</a:t>
          </a:r>
          <a:endParaRPr lang="en-US" sz="2000" b="1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CD4132D-50F3-483D-A2C1-104168EE1D2D}" type="parTrans" cxnId="{C2C366B6-6D4D-4509-8A33-F2E06261AC01}">
      <dgm:prSet/>
      <dgm:spPr/>
      <dgm:t>
        <a:bodyPr/>
        <a:lstStyle/>
        <a:p>
          <a:endParaRPr lang="en-US"/>
        </a:p>
      </dgm:t>
    </dgm:pt>
    <dgm:pt modelId="{BE26FE1F-CCE1-42B4-8558-E50BDAA93EA8}" type="sibTrans" cxnId="{C2C366B6-6D4D-4509-8A33-F2E06261AC01}">
      <dgm:prSet/>
      <dgm:spPr/>
      <dgm:t>
        <a:bodyPr/>
        <a:lstStyle/>
        <a:p>
          <a:endParaRPr lang="en-US"/>
        </a:p>
      </dgm:t>
    </dgm:pt>
    <dgm:pt modelId="{6B2CAA15-9CFB-436E-96FD-0DE68C86F9BD}">
      <dgm:prSet phldrT="[Text]" custT="1"/>
      <dgm:spPr/>
      <dgm:t>
        <a:bodyPr/>
        <a:lstStyle/>
        <a:p>
          <a:r>
            <a:rPr lang="vi-VN" sz="2000" b="1" dirty="0">
              <a:latin typeface="Cambria" panose="02040503050406030204" pitchFamily="18" charset="0"/>
              <a:ea typeface="Cambria" panose="02040503050406030204" pitchFamily="18" charset="0"/>
            </a:rPr>
            <a:t>BƯỚC 4: </a:t>
          </a:r>
          <a:r>
            <a:rPr lang="en-US" sz="2000" b="1" dirty="0">
              <a:latin typeface="Cambria" panose="02040503050406030204" pitchFamily="18" charset="0"/>
              <a:ea typeface="Cambria" panose="02040503050406030204" pitchFamily="18" charset="0"/>
            </a:rPr>
            <a:t>TỔNG KẾT – ĐIỀU CHỈNH &amp; TỐI ƯU HÓA BÀI GIẢNG</a:t>
          </a:r>
        </a:p>
      </dgm:t>
    </dgm:pt>
    <dgm:pt modelId="{2318BCB7-3F6F-4D30-8B12-80584CB8A061}" type="parTrans" cxnId="{5A3CF9D2-BFB2-4255-AA12-4C369ADE8A94}">
      <dgm:prSet/>
      <dgm:spPr/>
      <dgm:t>
        <a:bodyPr/>
        <a:lstStyle/>
        <a:p>
          <a:endParaRPr lang="en-US"/>
        </a:p>
      </dgm:t>
    </dgm:pt>
    <dgm:pt modelId="{B602B570-5D4D-49C0-8F69-CD7BEA04D66F}" type="sibTrans" cxnId="{5A3CF9D2-BFB2-4255-AA12-4C369ADE8A94}">
      <dgm:prSet/>
      <dgm:spPr/>
      <dgm:t>
        <a:bodyPr/>
        <a:lstStyle/>
        <a:p>
          <a:endParaRPr lang="en-US"/>
        </a:p>
      </dgm:t>
    </dgm:pt>
    <dgm:pt modelId="{359E3DA2-0121-48DC-B81E-86ED15BD3E4B}">
      <dgm:prSet phldrT="[Text]" custT="1"/>
      <dgm:spPr/>
      <dgm:t>
        <a:bodyPr/>
        <a:lstStyle/>
        <a:p>
          <a:r>
            <a:rPr lang="en-US" altLang="en-US" sz="2000" b="1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rPr>
            <a:t>THỰC HÀNH THAO GIẢNG</a:t>
          </a:r>
          <a:endParaRPr lang="en-US" sz="2000" b="1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8BF2BED-B0AF-4E3D-A793-29EC77EFE8DC}" type="parTrans" cxnId="{FB88C3B3-E704-4EB1-81C6-5DD4AD3AF93C}">
      <dgm:prSet/>
      <dgm:spPr/>
      <dgm:t>
        <a:bodyPr/>
        <a:lstStyle/>
        <a:p>
          <a:endParaRPr lang="en-US"/>
        </a:p>
      </dgm:t>
    </dgm:pt>
    <dgm:pt modelId="{1029878D-8070-4CF9-A64F-BFB2D8E4E065}" type="sibTrans" cxnId="{FB88C3B3-E704-4EB1-81C6-5DD4AD3AF93C}">
      <dgm:prSet/>
      <dgm:spPr/>
      <dgm:t>
        <a:bodyPr/>
        <a:lstStyle/>
        <a:p>
          <a:endParaRPr lang="en-US"/>
        </a:p>
      </dgm:t>
    </dgm:pt>
    <dgm:pt modelId="{73D0BE76-9400-45CC-A1E5-2BDAD45ED605}">
      <dgm:prSet phldrT="[Text]" custT="1"/>
      <dgm:spPr/>
      <dgm:t>
        <a:bodyPr/>
        <a:lstStyle/>
        <a:p>
          <a:r>
            <a:rPr lang="vi-VN" sz="2000" b="1" dirty="0">
              <a:latin typeface="Cambria" panose="02040503050406030204" pitchFamily="18" charset="0"/>
              <a:ea typeface="Cambria" panose="02040503050406030204" pitchFamily="18" charset="0"/>
            </a:rPr>
            <a:t>BƯỚC 1: CHUẨN BỊ </a:t>
          </a:r>
          <a:r>
            <a:rPr lang="en-US" sz="2000" b="1" dirty="0">
              <a:latin typeface="Cambria" panose="02040503050406030204" pitchFamily="18" charset="0"/>
              <a:ea typeface="Cambria" panose="02040503050406030204" pitchFamily="18" charset="0"/>
            </a:rPr>
            <a:t>NHÓM – PHÂN CÔNG ĐỀ TÀI VÀ XÂY DỰNG OUTLINE</a:t>
          </a:r>
        </a:p>
      </dgm:t>
    </dgm:pt>
    <dgm:pt modelId="{E4F89CA5-525B-4BA4-BD33-2C263E1D6D10}" type="sibTrans" cxnId="{3CFBE9CE-AA81-4589-BA80-FC968843287F}">
      <dgm:prSet/>
      <dgm:spPr/>
      <dgm:t>
        <a:bodyPr/>
        <a:lstStyle/>
        <a:p>
          <a:endParaRPr lang="en-US"/>
        </a:p>
      </dgm:t>
    </dgm:pt>
    <dgm:pt modelId="{3F3310CD-0EA5-495D-B40A-674605DD8C06}" type="parTrans" cxnId="{3CFBE9CE-AA81-4589-BA80-FC968843287F}">
      <dgm:prSet/>
      <dgm:spPr/>
      <dgm:t>
        <a:bodyPr/>
        <a:lstStyle/>
        <a:p>
          <a:endParaRPr lang="en-US"/>
        </a:p>
      </dgm:t>
    </dgm:pt>
    <dgm:pt modelId="{1CD85B86-0FD0-4948-B5CF-8D6D92C64C19}" type="pres">
      <dgm:prSet presAssocID="{CC1F13C6-6E0A-467C-A95F-AFC1D1730607}" presName="linear" presStyleCnt="0">
        <dgm:presLayoutVars>
          <dgm:dir/>
          <dgm:animLvl val="lvl"/>
          <dgm:resizeHandles val="exact"/>
        </dgm:presLayoutVars>
      </dgm:prSet>
      <dgm:spPr/>
    </dgm:pt>
    <dgm:pt modelId="{D11A6475-6A0F-4ED5-A75F-2E15390003EE}" type="pres">
      <dgm:prSet presAssocID="{73D0BE76-9400-45CC-A1E5-2BDAD45ED605}" presName="parentLin" presStyleCnt="0"/>
      <dgm:spPr/>
    </dgm:pt>
    <dgm:pt modelId="{4357B0CF-F72A-44D0-9431-211D18F10D27}" type="pres">
      <dgm:prSet presAssocID="{73D0BE76-9400-45CC-A1E5-2BDAD45ED605}" presName="parentLeftMargin" presStyleLbl="node1" presStyleIdx="0" presStyleCnt="4"/>
      <dgm:spPr/>
    </dgm:pt>
    <dgm:pt modelId="{27D08518-1F7B-4910-9572-36DDAE2D5780}" type="pres">
      <dgm:prSet presAssocID="{73D0BE76-9400-45CC-A1E5-2BDAD45ED605}" presName="parentText" presStyleLbl="node1" presStyleIdx="0" presStyleCnt="4" custScaleX="128488">
        <dgm:presLayoutVars>
          <dgm:chMax val="0"/>
          <dgm:bulletEnabled val="1"/>
        </dgm:presLayoutVars>
      </dgm:prSet>
      <dgm:spPr/>
    </dgm:pt>
    <dgm:pt modelId="{4E8BEF69-F8CD-4740-AD4E-7F64A9AEB4A4}" type="pres">
      <dgm:prSet presAssocID="{73D0BE76-9400-45CC-A1E5-2BDAD45ED605}" presName="negativeSpace" presStyleCnt="0"/>
      <dgm:spPr/>
    </dgm:pt>
    <dgm:pt modelId="{0197F74F-F0EB-4055-8711-350ABE12546A}" type="pres">
      <dgm:prSet presAssocID="{73D0BE76-9400-45CC-A1E5-2BDAD45ED605}" presName="childText" presStyleLbl="conFgAcc1" presStyleIdx="0" presStyleCnt="4">
        <dgm:presLayoutVars>
          <dgm:bulletEnabled val="1"/>
        </dgm:presLayoutVars>
      </dgm:prSet>
      <dgm:spPr/>
    </dgm:pt>
    <dgm:pt modelId="{A387A7DC-BCA9-4BEB-865D-60ED807F8AFB}" type="pres">
      <dgm:prSet presAssocID="{E4F89CA5-525B-4BA4-BD33-2C263E1D6D10}" presName="spaceBetweenRectangles" presStyleCnt="0"/>
      <dgm:spPr/>
    </dgm:pt>
    <dgm:pt modelId="{D2FEB261-EAB4-4A39-8CC1-581735DC375D}" type="pres">
      <dgm:prSet presAssocID="{5238A7C8-9A26-4907-BB44-BD824E23D0DA}" presName="parentLin" presStyleCnt="0"/>
      <dgm:spPr/>
    </dgm:pt>
    <dgm:pt modelId="{8307DCE2-94F1-4D45-B322-76FA69E7D59A}" type="pres">
      <dgm:prSet presAssocID="{5238A7C8-9A26-4907-BB44-BD824E23D0DA}" presName="parentLeftMargin" presStyleLbl="node1" presStyleIdx="0" presStyleCnt="4"/>
      <dgm:spPr/>
    </dgm:pt>
    <dgm:pt modelId="{09B6F959-7751-4274-A568-98E66F8B93AC}" type="pres">
      <dgm:prSet presAssocID="{5238A7C8-9A26-4907-BB44-BD824E23D0DA}" presName="parentText" presStyleLbl="node1" presStyleIdx="1" presStyleCnt="4" custScaleX="128488">
        <dgm:presLayoutVars>
          <dgm:chMax val="0"/>
          <dgm:bulletEnabled val="1"/>
        </dgm:presLayoutVars>
      </dgm:prSet>
      <dgm:spPr/>
    </dgm:pt>
    <dgm:pt modelId="{BA48193F-6C85-4489-983B-495B33E91773}" type="pres">
      <dgm:prSet presAssocID="{5238A7C8-9A26-4907-BB44-BD824E23D0DA}" presName="negativeSpace" presStyleCnt="0"/>
      <dgm:spPr/>
    </dgm:pt>
    <dgm:pt modelId="{7FD4C752-188F-4BC5-BD5B-2EE9A5ECC362}" type="pres">
      <dgm:prSet presAssocID="{5238A7C8-9A26-4907-BB44-BD824E23D0DA}" presName="childText" presStyleLbl="conFgAcc1" presStyleIdx="1" presStyleCnt="4">
        <dgm:presLayoutVars>
          <dgm:bulletEnabled val="1"/>
        </dgm:presLayoutVars>
      </dgm:prSet>
      <dgm:spPr/>
    </dgm:pt>
    <dgm:pt modelId="{F4D16BF3-E067-4433-A16C-9C7C35840A5A}" type="pres">
      <dgm:prSet presAssocID="{BE26FE1F-CCE1-42B4-8558-E50BDAA93EA8}" presName="spaceBetweenRectangles" presStyleCnt="0"/>
      <dgm:spPr/>
    </dgm:pt>
    <dgm:pt modelId="{0FFC2407-5F1C-4835-BAD5-BDF6B84DCAAA}" type="pres">
      <dgm:prSet presAssocID="{6B2CAA15-9CFB-436E-96FD-0DE68C86F9BD}" presName="parentLin" presStyleCnt="0"/>
      <dgm:spPr/>
    </dgm:pt>
    <dgm:pt modelId="{D4E7D00E-9ED9-4F22-B466-657EA77EAC6E}" type="pres">
      <dgm:prSet presAssocID="{6B2CAA15-9CFB-436E-96FD-0DE68C86F9BD}" presName="parentLeftMargin" presStyleLbl="node1" presStyleIdx="1" presStyleCnt="4"/>
      <dgm:spPr/>
    </dgm:pt>
    <dgm:pt modelId="{ACB815A4-30F5-4461-8139-1F225FDA62DC}" type="pres">
      <dgm:prSet presAssocID="{6B2CAA15-9CFB-436E-96FD-0DE68C86F9BD}" presName="parentText" presStyleLbl="node1" presStyleIdx="2" presStyleCnt="4" custScaleX="128488">
        <dgm:presLayoutVars>
          <dgm:chMax val="0"/>
          <dgm:bulletEnabled val="1"/>
        </dgm:presLayoutVars>
      </dgm:prSet>
      <dgm:spPr/>
    </dgm:pt>
    <dgm:pt modelId="{3878273F-1F4A-49F9-BC15-523481EBACBA}" type="pres">
      <dgm:prSet presAssocID="{6B2CAA15-9CFB-436E-96FD-0DE68C86F9BD}" presName="negativeSpace" presStyleCnt="0"/>
      <dgm:spPr/>
    </dgm:pt>
    <dgm:pt modelId="{AA28422A-86FA-4DEB-8B66-22576D685DF4}" type="pres">
      <dgm:prSet presAssocID="{6B2CAA15-9CFB-436E-96FD-0DE68C86F9BD}" presName="childText" presStyleLbl="conFgAcc1" presStyleIdx="2" presStyleCnt="4">
        <dgm:presLayoutVars>
          <dgm:bulletEnabled val="1"/>
        </dgm:presLayoutVars>
      </dgm:prSet>
      <dgm:spPr/>
    </dgm:pt>
    <dgm:pt modelId="{88AFD52A-4FC7-4D13-84C5-65ECD0E9F9F5}" type="pres">
      <dgm:prSet presAssocID="{B602B570-5D4D-49C0-8F69-CD7BEA04D66F}" presName="spaceBetweenRectangles" presStyleCnt="0"/>
      <dgm:spPr/>
    </dgm:pt>
    <dgm:pt modelId="{4BC4308B-F7DB-40E4-BD59-68A5F1154FFA}" type="pres">
      <dgm:prSet presAssocID="{359E3DA2-0121-48DC-B81E-86ED15BD3E4B}" presName="parentLin" presStyleCnt="0"/>
      <dgm:spPr/>
    </dgm:pt>
    <dgm:pt modelId="{F87CC433-50ED-4B53-BF0A-B2A104C81336}" type="pres">
      <dgm:prSet presAssocID="{359E3DA2-0121-48DC-B81E-86ED15BD3E4B}" presName="parentLeftMargin" presStyleLbl="node1" presStyleIdx="2" presStyleCnt="4"/>
      <dgm:spPr/>
    </dgm:pt>
    <dgm:pt modelId="{49458BE9-CF21-4BEC-A0D3-4187D2876179}" type="pres">
      <dgm:prSet presAssocID="{359E3DA2-0121-48DC-B81E-86ED15BD3E4B}" presName="parentText" presStyleLbl="node1" presStyleIdx="3" presStyleCnt="4" custScaleX="128488">
        <dgm:presLayoutVars>
          <dgm:chMax val="0"/>
          <dgm:bulletEnabled val="1"/>
        </dgm:presLayoutVars>
      </dgm:prSet>
      <dgm:spPr/>
    </dgm:pt>
    <dgm:pt modelId="{0EB3CBC6-E2F4-461F-B693-1E9DA4729C6D}" type="pres">
      <dgm:prSet presAssocID="{359E3DA2-0121-48DC-B81E-86ED15BD3E4B}" presName="negativeSpace" presStyleCnt="0"/>
      <dgm:spPr/>
    </dgm:pt>
    <dgm:pt modelId="{73AD8B2E-DA4D-43E2-9D31-55F0BFBFEC8E}" type="pres">
      <dgm:prSet presAssocID="{359E3DA2-0121-48DC-B81E-86ED15BD3E4B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F37D41B-D7EA-414C-AC29-5AB2A314767C}" type="presOf" srcId="{6B2CAA15-9CFB-436E-96FD-0DE68C86F9BD}" destId="{ACB815A4-30F5-4461-8139-1F225FDA62DC}" srcOrd="1" destOrd="0" presId="urn:microsoft.com/office/officeart/2005/8/layout/list1"/>
    <dgm:cxn modelId="{F208C43E-87D9-4379-8569-00623DFB31A0}" type="presOf" srcId="{73D0BE76-9400-45CC-A1E5-2BDAD45ED605}" destId="{27D08518-1F7B-4910-9572-36DDAE2D5780}" srcOrd="1" destOrd="0" presId="urn:microsoft.com/office/officeart/2005/8/layout/list1"/>
    <dgm:cxn modelId="{56FF6172-9616-49FE-9310-889BCE821875}" type="presOf" srcId="{CC1F13C6-6E0A-467C-A95F-AFC1D1730607}" destId="{1CD85B86-0FD0-4948-B5CF-8D6D92C64C19}" srcOrd="0" destOrd="0" presId="urn:microsoft.com/office/officeart/2005/8/layout/list1"/>
    <dgm:cxn modelId="{6E45F68B-CF48-455B-B52E-BE8DCF91E777}" type="presOf" srcId="{359E3DA2-0121-48DC-B81E-86ED15BD3E4B}" destId="{F87CC433-50ED-4B53-BF0A-B2A104C81336}" srcOrd="0" destOrd="0" presId="urn:microsoft.com/office/officeart/2005/8/layout/list1"/>
    <dgm:cxn modelId="{5500EF91-6A90-462A-BF3D-6E0AD493ED91}" type="presOf" srcId="{73D0BE76-9400-45CC-A1E5-2BDAD45ED605}" destId="{4357B0CF-F72A-44D0-9431-211D18F10D27}" srcOrd="0" destOrd="0" presId="urn:microsoft.com/office/officeart/2005/8/layout/list1"/>
    <dgm:cxn modelId="{5596CEAD-3BE3-4702-A6A8-28A8E4BA2C80}" type="presOf" srcId="{5238A7C8-9A26-4907-BB44-BD824E23D0DA}" destId="{8307DCE2-94F1-4D45-B322-76FA69E7D59A}" srcOrd="0" destOrd="0" presId="urn:microsoft.com/office/officeart/2005/8/layout/list1"/>
    <dgm:cxn modelId="{FB88C3B3-E704-4EB1-81C6-5DD4AD3AF93C}" srcId="{CC1F13C6-6E0A-467C-A95F-AFC1D1730607}" destId="{359E3DA2-0121-48DC-B81E-86ED15BD3E4B}" srcOrd="3" destOrd="0" parTransId="{78BF2BED-B0AF-4E3D-A793-29EC77EFE8DC}" sibTransId="{1029878D-8070-4CF9-A64F-BFB2D8E4E065}"/>
    <dgm:cxn modelId="{C2C366B6-6D4D-4509-8A33-F2E06261AC01}" srcId="{CC1F13C6-6E0A-467C-A95F-AFC1D1730607}" destId="{5238A7C8-9A26-4907-BB44-BD824E23D0DA}" srcOrd="1" destOrd="0" parTransId="{DCD4132D-50F3-483D-A2C1-104168EE1D2D}" sibTransId="{BE26FE1F-CCE1-42B4-8558-E50BDAA93EA8}"/>
    <dgm:cxn modelId="{25C053B8-71F5-40EF-BAA0-4CDC16ECA192}" type="presOf" srcId="{5238A7C8-9A26-4907-BB44-BD824E23D0DA}" destId="{09B6F959-7751-4274-A568-98E66F8B93AC}" srcOrd="1" destOrd="0" presId="urn:microsoft.com/office/officeart/2005/8/layout/list1"/>
    <dgm:cxn modelId="{261CA4C4-3098-4577-93E0-4488C8C743C8}" type="presOf" srcId="{6B2CAA15-9CFB-436E-96FD-0DE68C86F9BD}" destId="{D4E7D00E-9ED9-4F22-B466-657EA77EAC6E}" srcOrd="0" destOrd="0" presId="urn:microsoft.com/office/officeart/2005/8/layout/list1"/>
    <dgm:cxn modelId="{3CFBE9CE-AA81-4589-BA80-FC968843287F}" srcId="{CC1F13C6-6E0A-467C-A95F-AFC1D1730607}" destId="{73D0BE76-9400-45CC-A1E5-2BDAD45ED605}" srcOrd="0" destOrd="0" parTransId="{3F3310CD-0EA5-495D-B40A-674605DD8C06}" sibTransId="{E4F89CA5-525B-4BA4-BD33-2C263E1D6D10}"/>
    <dgm:cxn modelId="{5A3CF9D2-BFB2-4255-AA12-4C369ADE8A94}" srcId="{CC1F13C6-6E0A-467C-A95F-AFC1D1730607}" destId="{6B2CAA15-9CFB-436E-96FD-0DE68C86F9BD}" srcOrd="2" destOrd="0" parTransId="{2318BCB7-3F6F-4D30-8B12-80584CB8A061}" sibTransId="{B602B570-5D4D-49C0-8F69-CD7BEA04D66F}"/>
    <dgm:cxn modelId="{5AC80BD7-B909-4905-A3F0-17945A0B395A}" type="presOf" srcId="{359E3DA2-0121-48DC-B81E-86ED15BD3E4B}" destId="{49458BE9-CF21-4BEC-A0D3-4187D2876179}" srcOrd="1" destOrd="0" presId="urn:microsoft.com/office/officeart/2005/8/layout/list1"/>
    <dgm:cxn modelId="{CC69F0EA-C635-4997-904E-EAC122066AF8}" type="presParOf" srcId="{1CD85B86-0FD0-4948-B5CF-8D6D92C64C19}" destId="{D11A6475-6A0F-4ED5-A75F-2E15390003EE}" srcOrd="0" destOrd="0" presId="urn:microsoft.com/office/officeart/2005/8/layout/list1"/>
    <dgm:cxn modelId="{9F387498-CAC0-40D1-A28E-6001661F60E4}" type="presParOf" srcId="{D11A6475-6A0F-4ED5-A75F-2E15390003EE}" destId="{4357B0CF-F72A-44D0-9431-211D18F10D27}" srcOrd="0" destOrd="0" presId="urn:microsoft.com/office/officeart/2005/8/layout/list1"/>
    <dgm:cxn modelId="{B29D6DBE-5CE5-488D-B838-09C53C190A49}" type="presParOf" srcId="{D11A6475-6A0F-4ED5-A75F-2E15390003EE}" destId="{27D08518-1F7B-4910-9572-36DDAE2D5780}" srcOrd="1" destOrd="0" presId="urn:microsoft.com/office/officeart/2005/8/layout/list1"/>
    <dgm:cxn modelId="{F83140AA-2C87-47AF-B56C-12DC51D58F29}" type="presParOf" srcId="{1CD85B86-0FD0-4948-B5CF-8D6D92C64C19}" destId="{4E8BEF69-F8CD-4740-AD4E-7F64A9AEB4A4}" srcOrd="1" destOrd="0" presId="urn:microsoft.com/office/officeart/2005/8/layout/list1"/>
    <dgm:cxn modelId="{2C84EB74-6DAF-462A-AA79-EAA7506C0831}" type="presParOf" srcId="{1CD85B86-0FD0-4948-B5CF-8D6D92C64C19}" destId="{0197F74F-F0EB-4055-8711-350ABE12546A}" srcOrd="2" destOrd="0" presId="urn:microsoft.com/office/officeart/2005/8/layout/list1"/>
    <dgm:cxn modelId="{419DD9FF-8D27-43C6-99F7-9C7904A319D0}" type="presParOf" srcId="{1CD85B86-0FD0-4948-B5CF-8D6D92C64C19}" destId="{A387A7DC-BCA9-4BEB-865D-60ED807F8AFB}" srcOrd="3" destOrd="0" presId="urn:microsoft.com/office/officeart/2005/8/layout/list1"/>
    <dgm:cxn modelId="{3AE36828-B722-444B-A4A2-396C969A5195}" type="presParOf" srcId="{1CD85B86-0FD0-4948-B5CF-8D6D92C64C19}" destId="{D2FEB261-EAB4-4A39-8CC1-581735DC375D}" srcOrd="4" destOrd="0" presId="urn:microsoft.com/office/officeart/2005/8/layout/list1"/>
    <dgm:cxn modelId="{95F6EC12-A7CF-4FB8-BA42-B8F409424CDF}" type="presParOf" srcId="{D2FEB261-EAB4-4A39-8CC1-581735DC375D}" destId="{8307DCE2-94F1-4D45-B322-76FA69E7D59A}" srcOrd="0" destOrd="0" presId="urn:microsoft.com/office/officeart/2005/8/layout/list1"/>
    <dgm:cxn modelId="{FBB4496D-C1CC-447F-BBF6-351B151FE263}" type="presParOf" srcId="{D2FEB261-EAB4-4A39-8CC1-581735DC375D}" destId="{09B6F959-7751-4274-A568-98E66F8B93AC}" srcOrd="1" destOrd="0" presId="urn:microsoft.com/office/officeart/2005/8/layout/list1"/>
    <dgm:cxn modelId="{A660FD58-5108-4407-9EBB-F7069E1C38B2}" type="presParOf" srcId="{1CD85B86-0FD0-4948-B5CF-8D6D92C64C19}" destId="{BA48193F-6C85-4489-983B-495B33E91773}" srcOrd="5" destOrd="0" presId="urn:microsoft.com/office/officeart/2005/8/layout/list1"/>
    <dgm:cxn modelId="{A989F954-FAA2-4072-92C3-69F57EE6EA72}" type="presParOf" srcId="{1CD85B86-0FD0-4948-B5CF-8D6D92C64C19}" destId="{7FD4C752-188F-4BC5-BD5B-2EE9A5ECC362}" srcOrd="6" destOrd="0" presId="urn:microsoft.com/office/officeart/2005/8/layout/list1"/>
    <dgm:cxn modelId="{895830BB-CB28-4697-9971-709E6D1DE703}" type="presParOf" srcId="{1CD85B86-0FD0-4948-B5CF-8D6D92C64C19}" destId="{F4D16BF3-E067-4433-A16C-9C7C35840A5A}" srcOrd="7" destOrd="0" presId="urn:microsoft.com/office/officeart/2005/8/layout/list1"/>
    <dgm:cxn modelId="{3F458BDC-533B-48DD-8BC3-19534D16B88C}" type="presParOf" srcId="{1CD85B86-0FD0-4948-B5CF-8D6D92C64C19}" destId="{0FFC2407-5F1C-4835-BAD5-BDF6B84DCAAA}" srcOrd="8" destOrd="0" presId="urn:microsoft.com/office/officeart/2005/8/layout/list1"/>
    <dgm:cxn modelId="{A6C4E6F0-2B69-49CF-B28B-63123913560A}" type="presParOf" srcId="{0FFC2407-5F1C-4835-BAD5-BDF6B84DCAAA}" destId="{D4E7D00E-9ED9-4F22-B466-657EA77EAC6E}" srcOrd="0" destOrd="0" presId="urn:microsoft.com/office/officeart/2005/8/layout/list1"/>
    <dgm:cxn modelId="{E6544EBB-9278-44FA-BCA5-DFD4C7BF5AAE}" type="presParOf" srcId="{0FFC2407-5F1C-4835-BAD5-BDF6B84DCAAA}" destId="{ACB815A4-30F5-4461-8139-1F225FDA62DC}" srcOrd="1" destOrd="0" presId="urn:microsoft.com/office/officeart/2005/8/layout/list1"/>
    <dgm:cxn modelId="{5D8466EA-0D91-40F8-A621-F22A7C691451}" type="presParOf" srcId="{1CD85B86-0FD0-4948-B5CF-8D6D92C64C19}" destId="{3878273F-1F4A-49F9-BC15-523481EBACBA}" srcOrd="9" destOrd="0" presId="urn:microsoft.com/office/officeart/2005/8/layout/list1"/>
    <dgm:cxn modelId="{6D158720-3F32-4534-9C88-1778A76C6126}" type="presParOf" srcId="{1CD85B86-0FD0-4948-B5CF-8D6D92C64C19}" destId="{AA28422A-86FA-4DEB-8B66-22576D685DF4}" srcOrd="10" destOrd="0" presId="urn:microsoft.com/office/officeart/2005/8/layout/list1"/>
    <dgm:cxn modelId="{52CC1749-4ACF-4815-8660-B1971D7D853B}" type="presParOf" srcId="{1CD85B86-0FD0-4948-B5CF-8D6D92C64C19}" destId="{88AFD52A-4FC7-4D13-84C5-65ECD0E9F9F5}" srcOrd="11" destOrd="0" presId="urn:microsoft.com/office/officeart/2005/8/layout/list1"/>
    <dgm:cxn modelId="{5E8BF86C-8715-4507-B781-E22FD53EFCB1}" type="presParOf" srcId="{1CD85B86-0FD0-4948-B5CF-8D6D92C64C19}" destId="{4BC4308B-F7DB-40E4-BD59-68A5F1154FFA}" srcOrd="12" destOrd="0" presId="urn:microsoft.com/office/officeart/2005/8/layout/list1"/>
    <dgm:cxn modelId="{ABFB63E9-7BDE-4D09-8552-8BCBA0A14AF7}" type="presParOf" srcId="{4BC4308B-F7DB-40E4-BD59-68A5F1154FFA}" destId="{F87CC433-50ED-4B53-BF0A-B2A104C81336}" srcOrd="0" destOrd="0" presId="urn:microsoft.com/office/officeart/2005/8/layout/list1"/>
    <dgm:cxn modelId="{F6B92045-37FD-4A3F-A963-EE0B8E3E1A3B}" type="presParOf" srcId="{4BC4308B-F7DB-40E4-BD59-68A5F1154FFA}" destId="{49458BE9-CF21-4BEC-A0D3-4187D2876179}" srcOrd="1" destOrd="0" presId="urn:microsoft.com/office/officeart/2005/8/layout/list1"/>
    <dgm:cxn modelId="{E9C2B13F-B78B-4456-96D8-70AB3B48C7DA}" type="presParOf" srcId="{1CD85B86-0FD0-4948-B5CF-8D6D92C64C19}" destId="{0EB3CBC6-E2F4-461F-B693-1E9DA4729C6D}" srcOrd="13" destOrd="0" presId="urn:microsoft.com/office/officeart/2005/8/layout/list1"/>
    <dgm:cxn modelId="{AAFD9B01-3DF3-405C-ABF8-DE4541CA0A83}" type="presParOf" srcId="{1CD85B86-0FD0-4948-B5CF-8D6D92C64C19}" destId="{73AD8B2E-DA4D-43E2-9D31-55F0BFBFEC8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97F74F-F0EB-4055-8711-350ABE12546A}">
      <dsp:nvSpPr>
        <dsp:cNvPr id="0" name=""/>
        <dsp:cNvSpPr/>
      </dsp:nvSpPr>
      <dsp:spPr>
        <a:xfrm>
          <a:off x="0" y="411056"/>
          <a:ext cx="8993811" cy="655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D08518-1F7B-4910-9572-36DDAE2D5780}">
      <dsp:nvSpPr>
        <dsp:cNvPr id="0" name=""/>
        <dsp:cNvSpPr/>
      </dsp:nvSpPr>
      <dsp:spPr>
        <a:xfrm>
          <a:off x="449690" y="27296"/>
          <a:ext cx="8089177" cy="767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961" tIns="0" rIns="23796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000" b="1" kern="1200" dirty="0">
              <a:latin typeface="Cambria" panose="02040503050406030204" pitchFamily="18" charset="0"/>
              <a:ea typeface="Cambria" panose="02040503050406030204" pitchFamily="18" charset="0"/>
            </a:rPr>
            <a:t>BƯỚC 1: CHUẨN BỊ </a:t>
          </a:r>
          <a:r>
            <a:rPr lang="en-US" sz="2000" b="1" kern="1200" dirty="0">
              <a:latin typeface="Cambria" panose="02040503050406030204" pitchFamily="18" charset="0"/>
              <a:ea typeface="Cambria" panose="02040503050406030204" pitchFamily="18" charset="0"/>
            </a:rPr>
            <a:t>NHÓM – PHÂN CÔNG ĐỀ TÀI VÀ XÂY DỰNG OUTLINE</a:t>
          </a:r>
        </a:p>
      </dsp:txBody>
      <dsp:txXfrm>
        <a:off x="487157" y="64763"/>
        <a:ext cx="8014243" cy="692586"/>
      </dsp:txXfrm>
    </dsp:sp>
    <dsp:sp modelId="{7FD4C752-188F-4BC5-BD5B-2EE9A5ECC362}">
      <dsp:nvSpPr>
        <dsp:cNvPr id="0" name=""/>
        <dsp:cNvSpPr/>
      </dsp:nvSpPr>
      <dsp:spPr>
        <a:xfrm>
          <a:off x="0" y="1590416"/>
          <a:ext cx="8993811" cy="655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B6F959-7751-4274-A568-98E66F8B93AC}">
      <dsp:nvSpPr>
        <dsp:cNvPr id="0" name=""/>
        <dsp:cNvSpPr/>
      </dsp:nvSpPr>
      <dsp:spPr>
        <a:xfrm>
          <a:off x="449690" y="1206656"/>
          <a:ext cx="8089177" cy="767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961" tIns="0" rIns="23796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000" b="1" kern="1200" dirty="0">
              <a:latin typeface="Cambria" panose="02040503050406030204" pitchFamily="18" charset="0"/>
              <a:ea typeface="Cambria" panose="02040503050406030204" pitchFamily="18" charset="0"/>
            </a:rPr>
            <a:t>BƯỚC 2 &amp; 3: THỰC HÀNH VÀ SỨC MẠNH CỦA PHẢN HỒI</a:t>
          </a:r>
          <a:endParaRPr lang="en-US" sz="2000" b="1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487157" y="1244123"/>
        <a:ext cx="8014243" cy="692586"/>
      </dsp:txXfrm>
    </dsp:sp>
    <dsp:sp modelId="{AA28422A-86FA-4DEB-8B66-22576D685DF4}">
      <dsp:nvSpPr>
        <dsp:cNvPr id="0" name=""/>
        <dsp:cNvSpPr/>
      </dsp:nvSpPr>
      <dsp:spPr>
        <a:xfrm>
          <a:off x="0" y="2769776"/>
          <a:ext cx="8993811" cy="655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B815A4-30F5-4461-8139-1F225FDA62DC}">
      <dsp:nvSpPr>
        <dsp:cNvPr id="0" name=""/>
        <dsp:cNvSpPr/>
      </dsp:nvSpPr>
      <dsp:spPr>
        <a:xfrm>
          <a:off x="449690" y="2386016"/>
          <a:ext cx="8089177" cy="767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961" tIns="0" rIns="23796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000" b="1" kern="1200" dirty="0">
              <a:latin typeface="Cambria" panose="02040503050406030204" pitchFamily="18" charset="0"/>
              <a:ea typeface="Cambria" panose="02040503050406030204" pitchFamily="18" charset="0"/>
            </a:rPr>
            <a:t>BƯỚC 4: </a:t>
          </a:r>
          <a:r>
            <a:rPr lang="en-US" sz="2000" b="1" kern="1200" dirty="0">
              <a:latin typeface="Cambria" panose="02040503050406030204" pitchFamily="18" charset="0"/>
              <a:ea typeface="Cambria" panose="02040503050406030204" pitchFamily="18" charset="0"/>
            </a:rPr>
            <a:t>TỔNG KẾT – ĐIỀU CHỈNH &amp; TỐI ƯU HÓA BÀI GIẢNG</a:t>
          </a:r>
        </a:p>
      </dsp:txBody>
      <dsp:txXfrm>
        <a:off x="487157" y="2423483"/>
        <a:ext cx="8014243" cy="692586"/>
      </dsp:txXfrm>
    </dsp:sp>
    <dsp:sp modelId="{73AD8B2E-DA4D-43E2-9D31-55F0BFBFEC8E}">
      <dsp:nvSpPr>
        <dsp:cNvPr id="0" name=""/>
        <dsp:cNvSpPr/>
      </dsp:nvSpPr>
      <dsp:spPr>
        <a:xfrm>
          <a:off x="0" y="3949137"/>
          <a:ext cx="8993811" cy="655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458BE9-CF21-4BEC-A0D3-4187D2876179}">
      <dsp:nvSpPr>
        <dsp:cNvPr id="0" name=""/>
        <dsp:cNvSpPr/>
      </dsp:nvSpPr>
      <dsp:spPr>
        <a:xfrm>
          <a:off x="449690" y="3565377"/>
          <a:ext cx="8089177" cy="767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961" tIns="0" rIns="23796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b="1" kern="12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rPr>
            <a:t>THỰC HÀNH THAO GIẢNG</a:t>
          </a:r>
          <a:endParaRPr lang="en-US" sz="2000" b="1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487157" y="3602844"/>
        <a:ext cx="8014243" cy="6925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5063" y="685800"/>
            <a:ext cx="4549775" cy="2560638"/>
          </a:xfrm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CB25470-4D57-4B43-9C62-6126A96C163A}" type="slidenum">
              <a:rPr lang="en-US" altLang="en-US" smtClean="0">
                <a:latin typeface="Cambria" panose="02040503050406030204" pitchFamily="18" charset="0"/>
                <a:ea typeface="Cambria" panose="02040503050406030204" pitchFamily="18" charset="0"/>
              </a:rPr>
              <a:pPr/>
              <a:t>6</a:t>
            </a:fld>
            <a:endParaRPr lang="en-US" alt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06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>
          <a:extLst>
            <a:ext uri="{FF2B5EF4-FFF2-40B4-BE49-F238E27FC236}">
              <a16:creationId xmlns:a16="http://schemas.microsoft.com/office/drawing/2014/main" id="{1FDFBB94-F7C9-0710-A6AA-2CCB2A600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:notes">
            <a:extLst>
              <a:ext uri="{FF2B5EF4-FFF2-40B4-BE49-F238E27FC236}">
                <a16:creationId xmlns:a16="http://schemas.microsoft.com/office/drawing/2014/main" id="{D7523637-494E-1DD1-71AE-5F6A99EEE0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1:notes">
            <a:extLst>
              <a:ext uri="{FF2B5EF4-FFF2-40B4-BE49-F238E27FC236}">
                <a16:creationId xmlns:a16="http://schemas.microsoft.com/office/drawing/2014/main" id="{40C6B6EA-88DD-6261-334B-ECF77B86A2E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28126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ntro">
  <p:cSld name="Intro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>
            <a:spLocks noGrp="1"/>
          </p:cNvSpPr>
          <p:nvPr>
            <p:ph type="pic" idx="2"/>
          </p:nvPr>
        </p:nvSpPr>
        <p:spPr>
          <a:xfrm>
            <a:off x="3507581" y="614363"/>
            <a:ext cx="12192000" cy="6858000"/>
          </a:xfrm>
          <a:prstGeom prst="rect">
            <a:avLst/>
          </a:prstGeom>
          <a:solidFill>
            <a:schemeClr val="lt2">
              <a:alpha val="32941"/>
            </a:schemeClr>
          </a:solidFill>
          <a:ln>
            <a:noFill/>
          </a:ln>
        </p:spPr>
      </p:sp>
      <p:sp>
        <p:nvSpPr>
          <p:cNvPr id="34" name="Google Shape;34;p5"/>
          <p:cNvSpPr txBox="1">
            <a:spLocks noGrp="1"/>
          </p:cNvSpPr>
          <p:nvPr>
            <p:ph type="ctrTitle" hasCustomPrompt="1"/>
          </p:nvPr>
        </p:nvSpPr>
        <p:spPr>
          <a:xfrm>
            <a:off x="539929" y="2130458"/>
            <a:ext cx="5399297" cy="3088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Title</a:t>
            </a:r>
            <a:endParaRPr dirty="0"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1" hasCustomPrompt="1"/>
          </p:nvPr>
        </p:nvSpPr>
        <p:spPr>
          <a:xfrm>
            <a:off x="539930" y="5472739"/>
            <a:ext cx="5399297" cy="100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FBFBF"/>
              </a:buClr>
              <a:buSzPts val="3200"/>
              <a:buNone/>
              <a:defRPr sz="3200" b="1">
                <a:solidFill>
                  <a:srgbClr val="BFBFB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 dirty="0"/>
              <a:t>Subtitle</a:t>
            </a:r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userDrawn="1">
  <p:cSld name="Title and Conten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8"/>
          <p:cNvSpPr txBox="1">
            <a:spLocks noGrp="1"/>
          </p:cNvSpPr>
          <p:nvPr>
            <p:ph type="body" idx="1" hasCustomPrompt="1"/>
          </p:nvPr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US" dirty="0"/>
              <a:t>First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89DC33-DBF8-31EB-9B44-822E880755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901470"/>
            <a:ext cx="10515599" cy="506152"/>
          </a:xfrm>
          <a:solidFill>
            <a:srgbClr val="004AAD"/>
          </a:solidFill>
        </p:spPr>
        <p:txBody>
          <a:bodyPr/>
          <a:lstStyle>
            <a:lvl1pPr>
              <a:defRPr lang="en-US" sz="3600" b="1" i="0" u="none" strike="noStrike" cap="none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defRPr>
            </a:lvl1pPr>
          </a:lstStyle>
          <a:p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">
            <a:extLst>
              <a:ext uri="{FF2B5EF4-FFF2-40B4-BE49-F238E27FC236}">
                <a16:creationId xmlns:a16="http://schemas.microsoft.com/office/drawing/2014/main" id="{7C0E08AC-699B-F979-D0B9-53B0124E3DB3}"/>
              </a:ext>
            </a:extLst>
          </p:cNvPr>
          <p:cNvSpPr/>
          <p:nvPr userDrawn="1"/>
        </p:nvSpPr>
        <p:spPr>
          <a:xfrm>
            <a:off x="0" y="1407622"/>
            <a:ext cx="12192000" cy="4881787"/>
          </a:xfrm>
          <a:prstGeom prst="rect">
            <a:avLst/>
          </a:prstGeom>
          <a:solidFill>
            <a:srgbClr val="1836B2"/>
          </a:solidFill>
        </p:spPr>
        <p:txBody>
          <a:bodyPr/>
          <a:lstStyle/>
          <a:p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Google Shape;34;p5">
            <a:extLst>
              <a:ext uri="{FF2B5EF4-FFF2-40B4-BE49-F238E27FC236}">
                <a16:creationId xmlns:a16="http://schemas.microsoft.com/office/drawing/2014/main" id="{99EB47D0-26A9-9747-3B30-2B3E8E2E70E0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145049" y="3681452"/>
            <a:ext cx="6635643" cy="2508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4400">
                <a:solidFill>
                  <a:schemeClr val="l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Đào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nâng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</a:t>
            </a:r>
            <a:r>
              <a:rPr lang="vi-VN" dirty="0"/>
              <a:t>năng lực cho các Tổ chức Tài chính Tham gia (PFIs) và Đơn vị Thực hiện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vi-VN" dirty="0"/>
              <a:t>(PIE)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10621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078B8-D80F-2B25-700D-C1D192EBA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90C-4D9E-2EEC-FDE9-3B94357CA07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FE29C5-8EEE-8AE3-CCD4-108DF299AA0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9D7353-3662-1902-E07E-06BACE91B0D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524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54B5A-DC26-4CE1-813C-248B6F24F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3DBE8-7FB8-4E35-9CD6-1658C5F20A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16C76-AF3E-4F6A-A3AB-D2255F8C9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ED83-F625-4D1E-B59D-9770746A1C93}" type="datetime1">
              <a:rPr lang="en-GB" smtClean="0"/>
              <a:t>26/12/2025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4AE61F-E4A9-43F7-BE0F-76890F7F5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2018 BSI.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B2FF5-11C9-49A9-B288-CB2F5A36E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7AD9F-1140-4187-BCEC-78B603BE8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58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2E397B-C318-E398-C40C-7BA3D0D06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A5E5876-CE7F-8447-62B8-B8909D2679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 spcCol="360000">
            <a:noAutofit/>
          </a:bodyPr>
          <a:lstStyle>
            <a:lvl1pPr marL="359964" indent="-359964">
              <a:buFont typeface="+mj-lt"/>
              <a:buAutoNum type="arabicPeriod"/>
              <a:defRPr sz="2000" b="1"/>
            </a:lvl1pPr>
            <a:lvl2pPr marL="539946" indent="-179982">
              <a:buFont typeface="Wingdings" panose="05000000000000000000" pitchFamily="2" charset="2"/>
              <a:buChar char="§"/>
              <a:defRPr lang="de-DE" sz="1400" kern="1200" dirty="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539946" indent="-179982">
              <a:buClr>
                <a:schemeClr val="accent6"/>
              </a:buClr>
              <a:buFont typeface="Wingdings" panose="05000000000000000000" pitchFamily="2" charset="2"/>
              <a:buChar char="§"/>
              <a:defRPr sz="1400">
                <a:solidFill>
                  <a:schemeClr val="accent6"/>
                </a:solidFill>
              </a:defRPr>
            </a:lvl3pPr>
            <a:lvl4pPr marL="539946" indent="-179982">
              <a:buFont typeface="Wingdings" panose="05000000000000000000" pitchFamily="2" charset="2"/>
              <a:buChar char="§"/>
              <a:defRPr sz="1400"/>
            </a:lvl4pPr>
            <a:lvl5pPr marL="539946" indent="-179982">
              <a:buClr>
                <a:schemeClr val="tx1"/>
              </a:buClr>
              <a:buFont typeface="Wingdings" panose="05000000000000000000" pitchFamily="2" charset="2"/>
              <a:buChar char="§"/>
              <a:defRPr sz="1400"/>
            </a:lvl5pPr>
            <a:lvl6pPr marL="1079892" indent="-269973">
              <a:buClr>
                <a:schemeClr val="accent6"/>
              </a:buClr>
              <a:buFont typeface="Wingdings" panose="05000000000000000000" pitchFamily="2" charset="2"/>
              <a:buChar char="§"/>
              <a:defRPr sz="1400">
                <a:solidFill>
                  <a:schemeClr val="accent6"/>
                </a:solidFill>
              </a:defRPr>
            </a:lvl6pPr>
            <a:lvl7pPr marL="1079892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</a:defRPr>
            </a:lvl7pPr>
            <a:lvl8pPr marL="1349865" indent="-26997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TNG Pro" panose="02000506050400020004" pitchFamily="50" charset="0"/>
              <a:buChar char="–"/>
              <a:defRPr sz="1400"/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8A14E93-3A07-5D86-78C9-8963B5BB5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 | Department | Content | dd.mm.yyyy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AD057D1-494E-D498-AB6E-F94AD6DA0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F6C9E-DFB0-47BA-A580-000504CFD3E5}" type="slidenum">
              <a:rPr lang="de-DE" smtClean="0"/>
              <a:t>‹#›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451F691-D9F8-DA7C-1A51-4F436837C6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1169698"/>
            <a:ext cx="11160000" cy="28800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de-DE" sz="1800" dirty="0">
                <a:solidFill>
                  <a:schemeClr val="accent6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de-DE" dirty="0" err="1"/>
              <a:t>Subtitle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4127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3CAD9-E7AB-4E26-84DB-EF5CB779DEBB}" type="datetimeFigureOut">
              <a:rPr lang="en-US" smtClean="0"/>
              <a:t>12/26/2025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58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838200" y="508001"/>
            <a:ext cx="10515600" cy="719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1" name="Google Shape;11;p3"/>
          <p:cNvSpPr txBox="1">
            <a:spLocks noGrp="1"/>
          </p:cNvSpPr>
          <p:nvPr>
            <p:ph type="body" idx="1"/>
          </p:nvPr>
        </p:nvSpPr>
        <p:spPr>
          <a:xfrm>
            <a:off x="838200" y="2370137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" name="Google Shape;15;p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0" y="49355"/>
            <a:ext cx="1218838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>
            <a:spLocks noGrp="1"/>
          </p:cNvSpPr>
          <p:nvPr>
            <p:ph type="body" idx="2"/>
          </p:nvPr>
        </p:nvSpPr>
        <p:spPr>
          <a:xfrm>
            <a:off x="836394" y="196183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- Third level</a:t>
            </a:r>
          </a:p>
          <a:p>
            <a:pPr lvl="3"/>
            <a:r>
              <a:rPr lang="en-US" dirty="0"/>
              <a:t>Fourth level</a:t>
            </a:r>
          </a:p>
          <a:p>
            <a:endParaRPr dirty="0"/>
          </a:p>
        </p:txBody>
      </p:sp>
      <p:grpSp>
        <p:nvGrpSpPr>
          <p:cNvPr id="17" name="Google Shape;17;p3"/>
          <p:cNvGrpSpPr/>
          <p:nvPr/>
        </p:nvGrpSpPr>
        <p:grpSpPr>
          <a:xfrm>
            <a:off x="11557999" y="3399460"/>
            <a:ext cx="1766094" cy="1222596"/>
            <a:chOff x="0" y="-47625"/>
            <a:chExt cx="812800" cy="619542"/>
          </a:xfrm>
        </p:grpSpPr>
        <p:sp>
          <p:nvSpPr>
            <p:cNvPr id="18" name="Google Shape;18;p3"/>
            <p:cNvSpPr/>
            <p:nvPr/>
          </p:nvSpPr>
          <p:spPr>
            <a:xfrm>
              <a:off x="0" y="0"/>
              <a:ext cx="812800" cy="571917"/>
            </a:xfrm>
            <a:custGeom>
              <a:avLst/>
              <a:gdLst/>
              <a:ahLst/>
              <a:cxnLst/>
              <a:rect l="l" t="t" r="r" b="b"/>
              <a:pathLst>
                <a:path w="812800" h="571917" extrusionOk="0">
                  <a:moveTo>
                    <a:pt x="609600" y="0"/>
                  </a:moveTo>
                  <a:cubicBezTo>
                    <a:pt x="721824" y="0"/>
                    <a:pt x="812800" y="128028"/>
                    <a:pt x="812800" y="285959"/>
                  </a:cubicBezTo>
                  <a:cubicBezTo>
                    <a:pt x="812800" y="443889"/>
                    <a:pt x="721824" y="571917"/>
                    <a:pt x="609600" y="571917"/>
                  </a:cubicBezTo>
                  <a:lnTo>
                    <a:pt x="203200" y="571917"/>
                  </a:lnTo>
                  <a:cubicBezTo>
                    <a:pt x="90976" y="571917"/>
                    <a:pt x="0" y="443889"/>
                    <a:pt x="0" y="285959"/>
                  </a:cubicBezTo>
                  <a:cubicBezTo>
                    <a:pt x="0" y="128028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4A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9" name="Google Shape;19;p3"/>
            <p:cNvSpPr txBox="1"/>
            <p:nvPr/>
          </p:nvSpPr>
          <p:spPr>
            <a:xfrm>
              <a:off x="0" y="-47625"/>
              <a:ext cx="812800" cy="6195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" name="Google Shape;20;p3"/>
          <p:cNvGrpSpPr/>
          <p:nvPr/>
        </p:nvGrpSpPr>
        <p:grpSpPr>
          <a:xfrm>
            <a:off x="-1132093" y="3399460"/>
            <a:ext cx="1766094" cy="1222596"/>
            <a:chOff x="0" y="-47625"/>
            <a:chExt cx="812800" cy="619542"/>
          </a:xfrm>
        </p:grpSpPr>
        <p:sp>
          <p:nvSpPr>
            <p:cNvPr id="21" name="Google Shape;21;p3"/>
            <p:cNvSpPr/>
            <p:nvPr/>
          </p:nvSpPr>
          <p:spPr>
            <a:xfrm>
              <a:off x="0" y="0"/>
              <a:ext cx="812800" cy="571917"/>
            </a:xfrm>
            <a:custGeom>
              <a:avLst/>
              <a:gdLst/>
              <a:ahLst/>
              <a:cxnLst/>
              <a:rect l="l" t="t" r="r" b="b"/>
              <a:pathLst>
                <a:path w="812800" h="571917" extrusionOk="0">
                  <a:moveTo>
                    <a:pt x="609600" y="0"/>
                  </a:moveTo>
                  <a:cubicBezTo>
                    <a:pt x="721824" y="0"/>
                    <a:pt x="812800" y="128028"/>
                    <a:pt x="812800" y="285959"/>
                  </a:cubicBezTo>
                  <a:cubicBezTo>
                    <a:pt x="812800" y="443889"/>
                    <a:pt x="721824" y="571917"/>
                    <a:pt x="609600" y="571917"/>
                  </a:cubicBezTo>
                  <a:lnTo>
                    <a:pt x="203200" y="571917"/>
                  </a:lnTo>
                  <a:cubicBezTo>
                    <a:pt x="90976" y="571917"/>
                    <a:pt x="0" y="443889"/>
                    <a:pt x="0" y="285959"/>
                  </a:cubicBezTo>
                  <a:cubicBezTo>
                    <a:pt x="0" y="128028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4A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2" name="Google Shape;22;p3"/>
            <p:cNvSpPr txBox="1"/>
            <p:nvPr/>
          </p:nvSpPr>
          <p:spPr>
            <a:xfrm>
              <a:off x="0" y="-47625"/>
              <a:ext cx="812800" cy="6195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" name="Google Shape;23;p3"/>
          <p:cNvSpPr txBox="1"/>
          <p:nvPr/>
        </p:nvSpPr>
        <p:spPr>
          <a:xfrm>
            <a:off x="10948198" y="6495065"/>
            <a:ext cx="144258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Trang </a:t>
            </a:r>
            <a:fld id="{00000000-1234-1234-1234-123412341234}" type="slidenum">
              <a:rPr lang="en-US" sz="1800" b="0" i="0" u="none" strike="noStrike" cap="none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‹#›</a:t>
            </a:fld>
            <a:endParaRPr sz="18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cxnSp>
        <p:nvCxnSpPr>
          <p:cNvPr id="24" name="Google Shape;24;p3"/>
          <p:cNvCxnSpPr/>
          <p:nvPr/>
        </p:nvCxnSpPr>
        <p:spPr>
          <a:xfrm rot="10800000" flipH="1">
            <a:off x="154781" y="704064"/>
            <a:ext cx="11963976" cy="25401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5" name="Google Shape;25;p3"/>
          <p:cNvPicPr preferRelativeResize="0"/>
          <p:nvPr/>
        </p:nvPicPr>
        <p:blipFill rotWithShape="1">
          <a:blip r:embed="rId11">
            <a:alphaModFix/>
          </a:blip>
          <a:srcRect l="36105" t="22750" r="43907" b="21488"/>
          <a:stretch>
            <a:fillRect/>
          </a:stretch>
        </p:blipFill>
        <p:spPr>
          <a:xfrm>
            <a:off x="1750498" y="67501"/>
            <a:ext cx="1132093" cy="62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A4DF47-9F16-4E97-17C5-F1CD7BE934CC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 l="5062" t="8686" b="15277"/>
          <a:stretch>
            <a:fillRect/>
          </a:stretch>
        </p:blipFill>
        <p:spPr>
          <a:xfrm>
            <a:off x="294918" y="136525"/>
            <a:ext cx="1468255" cy="554388"/>
          </a:xfrm>
          <a:prstGeom prst="rect">
            <a:avLst/>
          </a:prstGeom>
        </p:spPr>
      </p:pic>
      <p:pic>
        <p:nvPicPr>
          <p:cNvPr id="4" name="Google Shape;25;p3">
            <a:extLst>
              <a:ext uri="{FF2B5EF4-FFF2-40B4-BE49-F238E27FC236}">
                <a16:creationId xmlns:a16="http://schemas.microsoft.com/office/drawing/2014/main" id="{12A45E5B-024D-D5CD-BA6F-AC63FFB2416F}"/>
              </a:ext>
            </a:extLst>
          </p:cNvPr>
          <p:cNvPicPr preferRelativeResize="0"/>
          <p:nvPr userDrawn="1"/>
        </p:nvPicPr>
        <p:blipFill rotWithShape="1">
          <a:blip r:embed="rId11">
            <a:alphaModFix/>
          </a:blip>
          <a:srcRect l="67574" t="22750" r="13370" b="21488"/>
          <a:stretch>
            <a:fillRect/>
          </a:stretch>
        </p:blipFill>
        <p:spPr>
          <a:xfrm>
            <a:off x="2898878" y="49355"/>
            <a:ext cx="1079339" cy="62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0E987D3-A752-D1A1-19C4-E315183E37C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07555" y="6442550"/>
            <a:ext cx="1774831" cy="448671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61" r:id="rId3"/>
    <p:sldLayoutId id="2147483662" r:id="rId4"/>
    <p:sldLayoutId id="2147483663" r:id="rId5"/>
    <p:sldLayoutId id="2147483670" r:id="rId6"/>
    <p:sldLayoutId id="214748367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Cambria" panose="02040503050406030204" pitchFamily="18" charset="0"/>
          <a:ea typeface="Cambria" panose="0204050305040603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865496" y="1831012"/>
            <a:ext cx="10515599" cy="1070557"/>
          </a:xfrm>
        </p:spPr>
        <p:txBody>
          <a:bodyPr>
            <a:normAutofit/>
          </a:bodyPr>
          <a:lstStyle/>
          <a:p>
            <a:r>
              <a:rPr lang="en-US"/>
              <a:t>BÀI TẬP LỚN VÀ THỰC HÀNH KỸ NĂNG GIẢNG DẠY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7EC1781F-A88C-83FF-7E0F-D113EABB6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1CE031-7DF3-9579-8BD2-EF4EB9CC4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61529"/>
            <a:ext cx="10515599" cy="50615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BÀI TẬP LỚN VÀ THỰC HÀNH KỸ NĂNG GIẢNG DẠY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6CBEDFB-AE72-C589-9D6F-7729146CDB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8480660"/>
              </p:ext>
            </p:extLst>
          </p:nvPr>
        </p:nvGraphicFramePr>
        <p:xfrm>
          <a:off x="2031998" y="2022598"/>
          <a:ext cx="8993811" cy="4631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65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5DA29F7-AE65-6592-7540-98F6CB1DC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FE3D5-4E21-DB61-52D6-7546F5F35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243" y="1139816"/>
            <a:ext cx="11975757" cy="719756"/>
          </a:xfrm>
        </p:spPr>
        <p:txBody>
          <a:bodyPr>
            <a:noAutofit/>
          </a:bodyPr>
          <a:lstStyle/>
          <a:p>
            <a:r>
              <a:rPr lang="vi-VN" sz="2800" b="1" dirty="0"/>
              <a:t>BƯỚC 1: CHUẨN BỊ </a:t>
            </a:r>
            <a:r>
              <a:rPr lang="en-US" sz="2800" dirty="0"/>
              <a:t>NHÓM – PHÂN CÔNG ĐỀ TÀI VÀ XÂY DỰNG OUTLINE</a:t>
            </a:r>
            <a:endParaRPr lang="en-US" sz="2800" b="1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7C9BA29-398E-8254-061A-2FAE3ECB9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3827" y="2086644"/>
            <a:ext cx="10515600" cy="431943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vi-VN" sz="24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 công đề tài: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latin typeface="Cambria" panose="02040503050406030204" pitchFamily="18" charset="0"/>
                <a:ea typeface="Cambria" panose="02040503050406030204" pitchFamily="18" charset="0"/>
              </a:rPr>
              <a:t>Giảng viên sẽ giao các chủ đề cụ thể cho mỗi nhóm.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latin typeface="Cambria" panose="02040503050406030204" pitchFamily="18" charset="0"/>
                <a:ea typeface="Cambria" panose="02040503050406030204" pitchFamily="18" charset="0"/>
              </a:rPr>
              <a:t>Ví dụ: "Hướng dẫn cách thu thập dữ liệu để lập Báo cáo Khí nhà kính (Scope 1 &amp; 2)", "Các tiêu chí thẩm định một dự án Tín dụng Xanh", "Kỹ năng tư vấn về các giải pháp Năng lượng hiệu quả cho khách hàng doanh nghiệp".</a:t>
            </a:r>
          </a:p>
          <a:p>
            <a:pPr>
              <a:lnSpc>
                <a:spcPct val="120000"/>
              </a:lnSpc>
            </a:pPr>
            <a:r>
              <a:rPr lang="vi-VN" sz="24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Yêu cầu xây dựng Outline: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latin typeface="Cambria" panose="02040503050406030204" pitchFamily="18" charset="0"/>
                <a:ea typeface="Cambria" panose="02040503050406030204" pitchFamily="18" charset="0"/>
              </a:rPr>
              <a:t>Nhóm thảo luận và áp dụng các mô hình đã học để xây dựng một kế hoạch bài giảng chi tiết.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latin typeface="Cambria" panose="02040503050406030204" pitchFamily="18" charset="0"/>
                <a:ea typeface="Cambria" panose="02040503050406030204" pitchFamily="18" charset="0"/>
              </a:rPr>
              <a:t>Nhắc lại kiến thức: Sử dụng lại các slide về Lập mục tiêu SMART, Phân tích học viên, và mẫu Kế hoạch bài giảng để làm sườn.</a:t>
            </a:r>
          </a:p>
          <a:p>
            <a:pPr>
              <a:lnSpc>
                <a:spcPct val="120000"/>
              </a:lnSpc>
            </a:pPr>
            <a:r>
              <a:rPr lang="vi-VN" sz="24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 công vai trò trong nhóm: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latin typeface="Cambria" panose="02040503050406030204" pitchFamily="18" charset="0"/>
                <a:ea typeface="Cambria" panose="02040503050406030204" pitchFamily="18" charset="0"/>
              </a:rPr>
              <a:t>Ai chịu trách nhiệm nội dung? Ai thiết kế slide? Ai trình bày? Ai hỗ trợ kỹ thuật?</a:t>
            </a:r>
          </a:p>
          <a:p>
            <a:pPr>
              <a:lnSpc>
                <a:spcPct val="120000"/>
              </a:lnSpc>
            </a:pP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188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B38FEEA-6B59-EC32-D950-4D857EEB2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170C0-46CD-5A82-655F-C981F3AEE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140" y="982124"/>
            <a:ext cx="10515600" cy="719756"/>
          </a:xfrm>
        </p:spPr>
        <p:txBody>
          <a:bodyPr>
            <a:normAutofit/>
          </a:bodyPr>
          <a:lstStyle/>
          <a:p>
            <a:r>
              <a:rPr lang="vi-VN" b="1" dirty="0"/>
              <a:t>BƯỚC 2 &amp; 3: THỰC HÀNH VÀ SỨC MẠNH CỦA PHẢN HỒI</a:t>
            </a:r>
            <a:endParaRPr lang="en-US" b="1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BCCF361-6953-6219-9614-5944111E5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5416" y="1701880"/>
            <a:ext cx="11160001" cy="526744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vi-VN" sz="20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Quy tắc Micro-teaching: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Mỗi nhóm trình bày trong </a:t>
            </a:r>
            <a:r>
              <a:rPr lang="vi-VN" sz="2000" b="1" dirty="0">
                <a:latin typeface="Cambria" panose="02040503050406030204" pitchFamily="18" charset="0"/>
                <a:ea typeface="Cambria" panose="02040503050406030204" pitchFamily="18" charset="0"/>
              </a:rPr>
              <a:t>15</a:t>
            </a: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 phút.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Nội dung trình bày phải thể hiện được các kỹ năng dẫn giảng đã học.</a:t>
            </a:r>
          </a:p>
          <a:p>
            <a:pPr>
              <a:lnSpc>
                <a:spcPct val="120000"/>
              </a:lnSpc>
            </a:pPr>
            <a:r>
              <a:rPr lang="vi-VN" sz="20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Mô hình Phản hồi "Bánh mì kẹp" (Sandwich Feedback):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Giới thiệu một mô hình góp ý chuyên nghiệp để tránh làm người nghe mất tinh thần.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0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Lời khen (Lớp bánh mì trên): </a:t>
            </a: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Bắt đầu bằng việc nêu ra 1-2 điểm mà người trình bày đã làm tốt.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0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Góp ý xây dựng (Phần nhân): </a:t>
            </a: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Nêu ra 1-2 điểm cụ thể cần cải thiện với gợi ý cách làm tốt hơn.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0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Lời động viên (Lớp bánh mì dưới):</a:t>
            </a:r>
            <a:r>
              <a:rPr lang="vi-VN" sz="20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Kết thúc bằng một lời nhận xét tích cực hoặc khích lệ chung.</a:t>
            </a:r>
          </a:p>
          <a:p>
            <a:pPr>
              <a:lnSpc>
                <a:spcPct val="120000"/>
              </a:lnSpc>
            </a:pPr>
            <a:r>
              <a:rPr lang="vi-VN" sz="20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 tượng tham gia phản hồi: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Người trình bày tự nhận xét.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Các nhóm khác góp ý.</a:t>
            </a:r>
          </a:p>
          <a:p>
            <a:pPr marL="285721" indent="-28572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Giảng viên tổng kết và đưa ra nhận xét chuyên môn.</a:t>
            </a:r>
          </a:p>
        </p:txBody>
      </p:sp>
    </p:spTree>
    <p:extLst>
      <p:ext uri="{BB962C8B-B14F-4D97-AF65-F5344CB8AC3E}">
        <p14:creationId xmlns:p14="http://schemas.microsoft.com/office/powerpoint/2010/main" val="3622984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ECE41CFA-11EE-8FFF-774C-B36C7A697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6ABE4-1407-E770-6E38-A4E5D5DCE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000" y="1091150"/>
            <a:ext cx="10515600" cy="719756"/>
          </a:xfrm>
        </p:spPr>
        <p:txBody>
          <a:bodyPr>
            <a:normAutofit fontScale="90000"/>
          </a:bodyPr>
          <a:lstStyle/>
          <a:p>
            <a:r>
              <a:rPr lang="vi-VN" b="1" dirty="0"/>
              <a:t>BƯỚC 4: </a:t>
            </a:r>
            <a:r>
              <a:rPr lang="en-US" b="1" dirty="0"/>
              <a:t>TỔNG KẾT – </a:t>
            </a:r>
            <a:r>
              <a:rPr lang="en-US" dirty="0"/>
              <a:t>ĐIỀU CHỈNH &amp; TỐI ƯU HÓA BÀI GIẢNG</a:t>
            </a:r>
            <a:endParaRPr lang="en-US" b="1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5D6B58F-9BE1-994B-18FE-D612BD2B9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768" y="2168866"/>
            <a:ext cx="10204832" cy="4319438"/>
          </a:xfrm>
        </p:spPr>
        <p:txBody>
          <a:bodyPr>
            <a:normAutofit/>
          </a:bodyPr>
          <a:lstStyle/>
          <a:p>
            <a:r>
              <a:rPr lang="vi-VN" sz="20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Hoạt động nhóm sau phản hồi: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Sau phần trình bày, mỗi nhóm có 10 phút để thảo luận riêng.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Trả lời 2 câu hỏi: "Điểm chúng ta làm tốt nhất là gì?" và "Một điều quan trọng nhất chúng ta cần thay đổi cho lần sau là gì?"</a:t>
            </a:r>
          </a:p>
          <a:p>
            <a:r>
              <a:rPr lang="vi-VN" sz="20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Hoàn thiện tài liệu: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Học viên ghi chú lại các điểm cần cải thiện trực tiếp vào bản kế hoạch bài giảng của nhóm mình.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vi-VN" sz="2000" dirty="0">
                <a:latin typeface="Cambria" panose="02040503050406030204" pitchFamily="18" charset="0"/>
                <a:ea typeface="Cambria" panose="02040503050406030204" pitchFamily="18" charset="0"/>
              </a:rPr>
              <a:t>Sản phẩm cuối cùng của mỗi nhóm là một bộ kế hoạch bài giảng và slide đã được tối ưu hóa dựa trên góp ý thực tế.</a:t>
            </a:r>
          </a:p>
        </p:txBody>
      </p:sp>
    </p:spTree>
    <p:extLst>
      <p:ext uri="{BB962C8B-B14F-4D97-AF65-F5344CB8AC3E}">
        <p14:creationId xmlns:p14="http://schemas.microsoft.com/office/powerpoint/2010/main" val="2287592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79049" y="980205"/>
            <a:ext cx="10514231" cy="132539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cs typeface="Arial" panose="020B0604020202020204" pitchFamily="34" charset="0"/>
              </a:rPr>
              <a:t>THỰC HÀNH THAO GIẢNG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1668607" y="1919433"/>
            <a:ext cx="9112831" cy="5028545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altLang="en-US" sz="2400" b="1" dirty="0">
                <a:solidFill>
                  <a:srgbClr val="0000F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1. </a:t>
            </a:r>
            <a:r>
              <a:rPr lang="en-US" altLang="en-US" sz="2400" b="1" dirty="0" err="1">
                <a:solidFill>
                  <a:srgbClr val="0000F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Ch</a:t>
            </a:r>
            <a:r>
              <a:rPr lang="en-US" altLang="ja-JP" sz="2400" b="1" dirty="0" err="1">
                <a:solidFill>
                  <a:srgbClr val="0000FF"/>
                </a:solidFill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uẩn</a:t>
            </a:r>
            <a:r>
              <a:rPr lang="en-US" altLang="ja-JP" sz="2400" b="1" dirty="0">
                <a:solidFill>
                  <a:srgbClr val="0000FF"/>
                </a:solidFill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sz="2400" b="1" dirty="0" err="1">
                <a:solidFill>
                  <a:srgbClr val="0000FF"/>
                </a:solidFill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bị</a:t>
            </a:r>
            <a:r>
              <a:rPr lang="en-US" altLang="ja-JP" sz="2400" b="1" dirty="0">
                <a:solidFill>
                  <a:srgbClr val="0000FF"/>
                </a:solidFill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: </a:t>
            </a:r>
          </a:p>
          <a:p>
            <a:pPr marL="285721" lvl="1" indent="-285721">
              <a:spcBef>
                <a:spcPts val="600"/>
              </a:spcBef>
              <a:spcAft>
                <a:spcPts val="1200"/>
              </a:spcAft>
            </a:pP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Mỗi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học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viên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chọn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một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nội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dung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giảng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bất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kỳ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. </a:t>
            </a:r>
          </a:p>
          <a:p>
            <a:pPr marL="285721" lvl="1" indent="-285721">
              <a:spcBef>
                <a:spcPts val="600"/>
              </a:spcBef>
              <a:spcAft>
                <a:spcPts val="1200"/>
              </a:spcAft>
            </a:pP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Các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phương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tiện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trợ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giảng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(slides, handouts, flipchart).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altLang="en-US" sz="2400" b="1" dirty="0">
                <a:solidFill>
                  <a:srgbClr val="0000F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2. Th</a:t>
            </a:r>
            <a:r>
              <a:rPr lang="en-US" altLang="ja-JP" sz="2400" b="1" dirty="0">
                <a:solidFill>
                  <a:srgbClr val="0000FF"/>
                </a:solidFill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ao </a:t>
            </a:r>
            <a:r>
              <a:rPr lang="en-US" altLang="ja-JP" sz="2400" b="1" dirty="0" err="1">
                <a:solidFill>
                  <a:srgbClr val="0000FF"/>
                </a:solidFill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giảng</a:t>
            </a:r>
            <a:r>
              <a:rPr lang="en-US" altLang="ja-JP" sz="2400" b="1" dirty="0">
                <a:solidFill>
                  <a:srgbClr val="0000FF"/>
                </a:solidFill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: </a:t>
            </a:r>
          </a:p>
          <a:p>
            <a:pPr marL="285721" lvl="1" indent="-285721">
              <a:spcBef>
                <a:spcPts val="600"/>
              </a:spcBef>
              <a:spcAft>
                <a:spcPts val="1200"/>
              </a:spcAft>
            </a:pPr>
            <a:r>
              <a:rPr lang="en-US" altLang="en-US" i="1" dirty="0" err="1">
                <a:latin typeface="Cambria" panose="02040503050406030204" pitchFamily="18" charset="0"/>
                <a:cs typeface="Arial" panose="020B0604020202020204" pitchFamily="34" charset="0"/>
              </a:rPr>
              <a:t>Th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ời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gian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thao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giảng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tối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đa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30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phút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/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người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.</a:t>
            </a:r>
          </a:p>
          <a:p>
            <a:pPr marL="285721" lvl="1" indent="-285721">
              <a:spcBef>
                <a:spcPts val="600"/>
              </a:spcBef>
              <a:spcAft>
                <a:spcPts val="1200"/>
              </a:spcAft>
            </a:pP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Thời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gian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nhận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xét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và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đánh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giá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: 10 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phút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/</a:t>
            </a:r>
            <a:r>
              <a:rPr lang="en-US" altLang="ja-JP" i="1" dirty="0" err="1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người</a:t>
            </a:r>
            <a:r>
              <a:rPr lang="en-US" altLang="ja-JP" i="1" dirty="0">
                <a:latin typeface="Cambria" panose="020405030504060302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. 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altLang="en-US" sz="2400" b="1" dirty="0">
                <a:solidFill>
                  <a:srgbClr val="0000F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3. </a:t>
            </a:r>
            <a:r>
              <a:rPr lang="en-US" altLang="en-US" sz="2400" b="1" dirty="0" err="1">
                <a:solidFill>
                  <a:srgbClr val="0000F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Yêu</a:t>
            </a:r>
            <a:r>
              <a:rPr lang="en-US" altLang="en-US" sz="2400" b="1" dirty="0">
                <a:solidFill>
                  <a:srgbClr val="0000F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cầu</a:t>
            </a:r>
            <a:r>
              <a:rPr lang="en-US" altLang="en-US" sz="2400" b="1" dirty="0">
                <a:solidFill>
                  <a:srgbClr val="0000FF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: </a:t>
            </a:r>
          </a:p>
          <a:p>
            <a:pPr marL="285721" lvl="1" indent="-285721">
              <a:spcBef>
                <a:spcPts val="600"/>
              </a:spcBef>
              <a:spcAft>
                <a:spcPts val="1200"/>
              </a:spcAft>
            </a:pPr>
            <a:r>
              <a:rPr lang="en-US" altLang="en-US" i="1" dirty="0" err="1">
                <a:latin typeface="Cambria" panose="02040503050406030204" pitchFamily="18" charset="0"/>
                <a:cs typeface="Arial" panose="020B0604020202020204" pitchFamily="34" charset="0"/>
              </a:rPr>
              <a:t>Thể</a:t>
            </a:r>
            <a:r>
              <a:rPr lang="en-US" altLang="en-US" i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i="1" dirty="0" err="1">
                <a:latin typeface="Cambria" panose="02040503050406030204" pitchFamily="18" charset="0"/>
                <a:cs typeface="Arial" panose="020B0604020202020204" pitchFamily="34" charset="0"/>
              </a:rPr>
              <a:t>hiện</a:t>
            </a:r>
            <a:r>
              <a:rPr lang="en-US" altLang="en-US" i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i="1" dirty="0" err="1">
                <a:latin typeface="Cambria" panose="02040503050406030204" pitchFamily="18" charset="0"/>
                <a:cs typeface="Arial" panose="020B0604020202020204" pitchFamily="34" charset="0"/>
              </a:rPr>
              <a:t>đầy</a:t>
            </a:r>
            <a:r>
              <a:rPr lang="en-US" altLang="en-US" i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i="1" dirty="0" err="1">
                <a:latin typeface="Cambria" panose="02040503050406030204" pitchFamily="18" charset="0"/>
                <a:cs typeface="Arial" panose="020B0604020202020204" pitchFamily="34" charset="0"/>
              </a:rPr>
              <a:t>đủ</a:t>
            </a:r>
            <a:r>
              <a:rPr lang="en-US" altLang="en-US" i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i="1" dirty="0" err="1">
                <a:latin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lang="en-US" altLang="en-US" i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i="1" dirty="0" err="1">
                <a:latin typeface="Cambria" panose="02040503050406030204" pitchFamily="18" charset="0"/>
                <a:cs typeface="Arial" panose="020B0604020202020204" pitchFamily="34" charset="0"/>
              </a:rPr>
              <a:t>kỹ</a:t>
            </a:r>
            <a:r>
              <a:rPr lang="en-US" altLang="en-US" i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i="1" dirty="0" err="1">
                <a:latin typeface="Cambria" panose="02040503050406030204" pitchFamily="18" charset="0"/>
                <a:cs typeface="Arial" panose="020B0604020202020204" pitchFamily="34" charset="0"/>
              </a:rPr>
              <a:t>năng</a:t>
            </a:r>
            <a:r>
              <a:rPr lang="en-US" altLang="en-US" i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i="1" dirty="0" err="1">
                <a:latin typeface="Cambria" panose="02040503050406030204" pitchFamily="18" charset="0"/>
                <a:cs typeface="Arial" panose="020B0604020202020204" pitchFamily="34" charset="0"/>
              </a:rPr>
              <a:t>dẫn</a:t>
            </a:r>
            <a:r>
              <a:rPr lang="en-US" altLang="en-US" i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i="1" dirty="0" err="1">
                <a:latin typeface="Cambria" panose="02040503050406030204" pitchFamily="18" charset="0"/>
                <a:cs typeface="Arial" panose="020B0604020202020204" pitchFamily="34" charset="0"/>
              </a:rPr>
              <a:t>giảng</a:t>
            </a:r>
            <a:r>
              <a:rPr lang="en-US" altLang="en-US" i="1" dirty="0">
                <a:latin typeface="Cambria" panose="02040503050406030204" pitchFamily="18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0701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08">
          <a:extLst>
            <a:ext uri="{FF2B5EF4-FFF2-40B4-BE49-F238E27FC236}">
              <a16:creationId xmlns:a16="http://schemas.microsoft.com/office/drawing/2014/main" id="{CA9330E2-27EF-DB09-3967-E3A524A92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3B3054-596C-72EE-2083-2A89E36CF1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de-DE" sz="54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Q&amp;A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571399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040A741-AC2C-5C1B-FF4C-23E89FEFF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4428E-D6B0-CB3F-C9B2-04B779F10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652" y="1192130"/>
            <a:ext cx="10515600" cy="719756"/>
          </a:xfrm>
        </p:spPr>
        <p:txBody>
          <a:bodyPr/>
          <a:lstStyle/>
          <a:p>
            <a:r>
              <a:rPr lang="en-US" dirty="0"/>
              <a:t>BÀI KIỂM TRA TỔNG HỢP CUỐI KHÓA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76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632</Words>
  <Application>Microsoft Office PowerPoint</Application>
  <PresentationFormat>Widescreen</PresentationFormat>
  <Paragraphs>47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Cambria</vt:lpstr>
      <vt:lpstr>Noto Sans Symbols</vt:lpstr>
      <vt:lpstr>TNG Pro</vt:lpstr>
      <vt:lpstr>Wingdings</vt:lpstr>
      <vt:lpstr>Office Theme</vt:lpstr>
      <vt:lpstr>PowerPoint Presentation</vt:lpstr>
      <vt:lpstr>BÀI TẬP LỚN VÀ THỰC HÀNH KỸ NĂNG GIẢNG DẠY</vt:lpstr>
      <vt:lpstr>BƯỚC 1: CHUẨN BỊ NHÓM – PHÂN CÔNG ĐỀ TÀI VÀ XÂY DỰNG OUTLINE</vt:lpstr>
      <vt:lpstr>BƯỚC 2 &amp; 3: THỰC HÀNH VÀ SỨC MẠNH CỦA PHẢN HỒI</vt:lpstr>
      <vt:lpstr>BƯỚC 4: TỔNG KẾT – ĐIỀU CHỈNH &amp; TỐI ƯU HÓA BÀI GIẢNG</vt:lpstr>
      <vt:lpstr>THỰC HÀNH THAO GIẢNG</vt:lpstr>
      <vt:lpstr>PowerPoint Presentation</vt:lpstr>
      <vt:lpstr>BÀI KIỂM TRA TỔNG HỢP CUỐI KHÓA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Đào tạo nâng cao năng lực cho các Tổ chức Tài chính Tham gia (PFIs) và Đơn vị Thực hiện Chương trình (PIE)</dc:title>
  <dc:creator>Nguyễn Hồng Ngọc</dc:creator>
  <cp:lastModifiedBy>Lan Cao</cp:lastModifiedBy>
  <cp:revision>24</cp:revision>
  <dcterms:created xsi:type="dcterms:W3CDTF">2025-06-04T22:55:20Z</dcterms:created>
  <dcterms:modified xsi:type="dcterms:W3CDTF">2025-12-26T07:45:01Z</dcterms:modified>
</cp:coreProperties>
</file>